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53"/>
    <p:restoredTop sz="86233"/>
  </p:normalViewPr>
  <p:slideViewPr>
    <p:cSldViewPr snapToGrid="0" snapToObjects="1">
      <p:cViewPr varScale="1">
        <p:scale>
          <a:sx n="98" d="100"/>
          <a:sy n="98" d="100"/>
        </p:scale>
        <p:origin x="2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F163E-4E62-0D49-BF43-C013D8403E72}" type="datetimeFigureOut">
              <a:rPr lang="en-US" smtClean="0"/>
              <a:t>11/29/22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B8973-E375-224C-BDC7-C061B7E10F4E}" type="slidenum">
              <a:rPr lang="en-US" smtClean="0"/>
              <a:t>‹#›</a:t>
            </a:fld>
            <a:endParaRPr lang="en-US"/>
          </a:p>
        </p:txBody>
      </p:sp>
    </p:spTree>
    <p:extLst>
      <p:ext uri="{BB962C8B-B14F-4D97-AF65-F5344CB8AC3E}">
        <p14:creationId xmlns:p14="http://schemas.microsoft.com/office/powerpoint/2010/main" val="182528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during group 2 – this is DJ Kool Herc, founder of HipHop)</a:t>
            </a:r>
          </a:p>
        </p:txBody>
      </p:sp>
      <p:sp>
        <p:nvSpPr>
          <p:cNvPr id="4" name="Slide Number Placeholder 3"/>
          <p:cNvSpPr>
            <a:spLocks noGrp="1"/>
          </p:cNvSpPr>
          <p:nvPr>
            <p:ph type="sldNum" sz="quarter" idx="5"/>
          </p:nvPr>
        </p:nvSpPr>
        <p:spPr/>
        <p:txBody>
          <a:bodyPr/>
          <a:lstStyle/>
          <a:p>
            <a:fld id="{147B8973-E375-224C-BDC7-C061B7E10F4E}" type="slidenum">
              <a:rPr lang="en-US" smtClean="0"/>
              <a:t>4</a:t>
            </a:fld>
            <a:endParaRPr lang="en-US"/>
          </a:p>
        </p:txBody>
      </p:sp>
    </p:spTree>
    <p:extLst>
      <p:ext uri="{BB962C8B-B14F-4D97-AF65-F5344CB8AC3E}">
        <p14:creationId xmlns:p14="http://schemas.microsoft.com/office/powerpoint/2010/main" val="38218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after group 4 presents–  this shows Renato singing. You can feel the beats of reggae but also feel his Spanish language to sing it.) This was what led the way to reggae </a:t>
            </a:r>
            <a:r>
              <a:rPr lang="en-US" dirty="0" err="1"/>
              <a:t>en</a:t>
            </a:r>
            <a:r>
              <a:rPr lang="en-US" dirty="0"/>
              <a:t> </a:t>
            </a:r>
            <a:r>
              <a:rPr lang="en-US" dirty="0" err="1"/>
              <a:t>español</a:t>
            </a:r>
            <a:r>
              <a:rPr lang="en-US" dirty="0"/>
              <a:t>, and then </a:t>
            </a:r>
            <a:r>
              <a:rPr lang="en-US" sz="1200" b="1" kern="1200" dirty="0">
                <a:solidFill>
                  <a:schemeClr val="tx1"/>
                </a:solidFill>
                <a:effectLst/>
                <a:latin typeface="+mn-lt"/>
                <a:ea typeface="+mn-ea"/>
                <a:cs typeface="+mn-cs"/>
              </a:rPr>
              <a:t>reggaeton, </a:t>
            </a:r>
            <a:r>
              <a:rPr lang="en-US" sz="1200" b="0" kern="1200" dirty="0">
                <a:solidFill>
                  <a:schemeClr val="tx1"/>
                </a:solidFill>
                <a:effectLst/>
                <a:latin typeface="+mn-lt"/>
                <a:ea typeface="+mn-ea"/>
                <a:cs typeface="+mn-cs"/>
              </a:rPr>
              <a:t>being born. </a:t>
            </a:r>
            <a:endParaRPr lang="en-US" dirty="0"/>
          </a:p>
        </p:txBody>
      </p:sp>
      <p:sp>
        <p:nvSpPr>
          <p:cNvPr id="4" name="Slide Number Placeholder 3"/>
          <p:cNvSpPr>
            <a:spLocks noGrp="1"/>
          </p:cNvSpPr>
          <p:nvPr>
            <p:ph type="sldNum" sz="quarter" idx="5"/>
          </p:nvPr>
        </p:nvSpPr>
        <p:spPr/>
        <p:txBody>
          <a:bodyPr/>
          <a:lstStyle/>
          <a:p>
            <a:fld id="{147B8973-E375-224C-BDC7-C061B7E10F4E}" type="slidenum">
              <a:rPr lang="en-US" smtClean="0"/>
              <a:t>5</a:t>
            </a:fld>
            <a:endParaRPr lang="en-US"/>
          </a:p>
        </p:txBody>
      </p:sp>
    </p:spTree>
    <p:extLst>
      <p:ext uri="{BB962C8B-B14F-4D97-AF65-F5344CB8AC3E}">
        <p14:creationId xmlns:p14="http://schemas.microsoft.com/office/powerpoint/2010/main" val="95840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after Group 6. Have a student volunteer read Dr. Rivera-Rideau’s quote. Then drop a mic.</a:t>
            </a:r>
          </a:p>
          <a:p>
            <a:endParaRPr lang="en-US" dirty="0"/>
          </a:p>
          <a:p>
            <a:r>
              <a:rPr lang="en-US" dirty="0"/>
              <a:t>Note - In PR there were actually police RAIDS against stores that sold reggaeton music! </a:t>
            </a:r>
          </a:p>
        </p:txBody>
      </p:sp>
      <p:sp>
        <p:nvSpPr>
          <p:cNvPr id="4" name="Slide Number Placeholder 3"/>
          <p:cNvSpPr>
            <a:spLocks noGrp="1"/>
          </p:cNvSpPr>
          <p:nvPr>
            <p:ph type="sldNum" sz="quarter" idx="5"/>
          </p:nvPr>
        </p:nvSpPr>
        <p:spPr/>
        <p:txBody>
          <a:bodyPr/>
          <a:lstStyle/>
          <a:p>
            <a:fld id="{147B8973-E375-224C-BDC7-C061B7E10F4E}" type="slidenum">
              <a:rPr lang="en-US" smtClean="0"/>
              <a:t>6</a:t>
            </a:fld>
            <a:endParaRPr lang="en-US"/>
          </a:p>
        </p:txBody>
      </p:sp>
    </p:spTree>
    <p:extLst>
      <p:ext uri="{BB962C8B-B14F-4D97-AF65-F5344CB8AC3E}">
        <p14:creationId xmlns:p14="http://schemas.microsoft.com/office/powerpoint/2010/main" val="358762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after group 7 reports on their task outcome -- play video only until 1:11 minutes.</a:t>
            </a:r>
          </a:p>
        </p:txBody>
      </p:sp>
      <p:sp>
        <p:nvSpPr>
          <p:cNvPr id="4" name="Slide Number Placeholder 3"/>
          <p:cNvSpPr>
            <a:spLocks noGrp="1"/>
          </p:cNvSpPr>
          <p:nvPr>
            <p:ph type="sldNum" sz="quarter" idx="5"/>
          </p:nvPr>
        </p:nvSpPr>
        <p:spPr/>
        <p:txBody>
          <a:bodyPr/>
          <a:lstStyle/>
          <a:p>
            <a:fld id="{147B8973-E375-224C-BDC7-C061B7E10F4E}" type="slidenum">
              <a:rPr lang="en-US" smtClean="0"/>
              <a:t>7</a:t>
            </a:fld>
            <a:endParaRPr lang="en-US"/>
          </a:p>
        </p:txBody>
      </p:sp>
    </p:spTree>
    <p:extLst>
      <p:ext uri="{BB962C8B-B14F-4D97-AF65-F5344CB8AC3E}">
        <p14:creationId xmlns:p14="http://schemas.microsoft.com/office/powerpoint/2010/main" val="117162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5B53-0BE4-104B-8EDF-2BE30D053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C78D8F-B748-F047-9801-05E3984DD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2CC6B7-6673-574C-BC94-10D1C5196C8E}"/>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1D3B0B9E-6EE5-074D-BCAA-EB01874A4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D4150-ADE8-854D-9D76-AFCB34F757E5}"/>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362607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6C57-B9C7-C94F-BD4F-721EDA8A0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16DDD-B4C2-A844-8DD7-1E289502A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56AE9-0843-AA47-9CBF-F281879DF012}"/>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896DCD26-64D8-AB44-AA3B-B9B21D81D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F922C-9FA4-A341-8C9F-CAD5ACC9EC96}"/>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427955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2F3F5-A6B3-FC4C-83CD-E603138059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E56EA-A823-B841-9DB5-239173188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95980-3843-1D43-ADB1-82721312F682}"/>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73C2E1DD-3645-FC45-AB45-2FC37565E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2443A-BD2A-1741-B297-5539FA149085}"/>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11980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0E26-BB9F-F94E-AD36-BF44C36AC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108FC-F3E2-5642-A8C1-0BB8D0BD7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B33CE-7C6B-5F48-9F2E-06A327D2BB1F}"/>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98E1981F-3367-784A-8E92-6CD463987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19E9F-A729-8A47-BCB2-41CF05DCB2ED}"/>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65637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8ED3-5D9E-6447-8B81-89889D6C38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B2AB38-902F-2C4B-97B9-B15033F06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0B7C6F-881E-4D4C-B96A-888262B8A583}"/>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C152D576-E325-5B46-9331-653C2A7FF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5CE80-386D-6C46-BE2D-0709C996CDFE}"/>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28248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62D1-E972-A048-9C18-DDC70D634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BFC9D-83F8-AA44-8516-4F45BFEB3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6F5C5-9F6C-F94E-AF49-8B8CC7E84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F6811-5427-E244-9B2E-B656F7731A11}"/>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6" name="Footer Placeholder 5">
            <a:extLst>
              <a:ext uri="{FF2B5EF4-FFF2-40B4-BE49-F238E27FC236}">
                <a16:creationId xmlns:a16="http://schemas.microsoft.com/office/drawing/2014/main" id="{B7213210-5247-B846-AE87-957D3A919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B6B9B-FE3B-994F-B063-2703C0AD606E}"/>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34415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AB34-4FA4-A647-8B7F-BBB5BBCCC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F3C12D-53ED-624E-BF2D-E5F9D789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C547A-B96A-744C-81E7-F606F58DF9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15342C-9C5E-EC47-A46B-453ABC916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616188-7CF6-8642-BEF2-3968E176E2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55633-B0CF-0A46-A112-08FAE3936D42}"/>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8" name="Footer Placeholder 7">
            <a:extLst>
              <a:ext uri="{FF2B5EF4-FFF2-40B4-BE49-F238E27FC236}">
                <a16:creationId xmlns:a16="http://schemas.microsoft.com/office/drawing/2014/main" id="{DD9B0C31-C917-8940-B644-62202BBF0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C6192-63F2-D64E-AE11-16B6E4BF7BF8}"/>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56308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2090-01C3-5B49-BE59-BD0E4432B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5654BF-F4AF-304D-9F36-3640815CA82F}"/>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4" name="Footer Placeholder 3">
            <a:extLst>
              <a:ext uri="{FF2B5EF4-FFF2-40B4-BE49-F238E27FC236}">
                <a16:creationId xmlns:a16="http://schemas.microsoft.com/office/drawing/2014/main" id="{603B182E-B881-9949-9F76-95753A80A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05BBAC-5374-414C-BB84-F363D0FDA6FD}"/>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155801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6DA3B-25AE-7249-89AA-5B223E1B99EB}"/>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3" name="Footer Placeholder 2">
            <a:extLst>
              <a:ext uri="{FF2B5EF4-FFF2-40B4-BE49-F238E27FC236}">
                <a16:creationId xmlns:a16="http://schemas.microsoft.com/office/drawing/2014/main" id="{D97E6C52-581E-DE41-970E-D36856AC4A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F722C-BF81-F040-BA78-B58FAE156F49}"/>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25781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1939-F614-9848-9425-401C0B801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AFDFA6-1A73-AD47-8A03-BA381A913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5419D1-D048-EB49-9C57-7E9C8140C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865CC-EAE9-4942-B93F-6606CFE0564C}"/>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6" name="Footer Placeholder 5">
            <a:extLst>
              <a:ext uri="{FF2B5EF4-FFF2-40B4-BE49-F238E27FC236}">
                <a16:creationId xmlns:a16="http://schemas.microsoft.com/office/drawing/2014/main" id="{45593746-9CC1-3E49-B7F1-44B637972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B214C-DFDC-4A48-8951-00B7A581B710}"/>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426077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8370-B704-C446-A275-ADE6EA9AB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3465B-4CEC-EC4B-941E-E922DFA2C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82D068-1037-BA4F-84EA-736EBA6D7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DE06C-DF9A-634C-823D-2298539FF7FC}"/>
              </a:ext>
            </a:extLst>
          </p:cNvPr>
          <p:cNvSpPr>
            <a:spLocks noGrp="1"/>
          </p:cNvSpPr>
          <p:nvPr>
            <p:ph type="dt" sz="half" idx="10"/>
          </p:nvPr>
        </p:nvSpPr>
        <p:spPr/>
        <p:txBody>
          <a:bodyPr/>
          <a:lstStyle/>
          <a:p>
            <a:fld id="{A9E5B85F-452D-2C4E-8E4F-05AE1460D308}" type="datetimeFigureOut">
              <a:rPr lang="en-US" smtClean="0"/>
              <a:t>11/29/22</a:t>
            </a:fld>
            <a:endParaRPr lang="en-US"/>
          </a:p>
        </p:txBody>
      </p:sp>
      <p:sp>
        <p:nvSpPr>
          <p:cNvPr id="6" name="Footer Placeholder 5">
            <a:extLst>
              <a:ext uri="{FF2B5EF4-FFF2-40B4-BE49-F238E27FC236}">
                <a16:creationId xmlns:a16="http://schemas.microsoft.com/office/drawing/2014/main" id="{E71C817A-F3CD-E146-B61B-ED9F54886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012EF-D3D9-2C49-A147-15DC3708607A}"/>
              </a:ext>
            </a:extLst>
          </p:cNvPr>
          <p:cNvSpPr>
            <a:spLocks noGrp="1"/>
          </p:cNvSpPr>
          <p:nvPr>
            <p:ph type="sldNum" sz="quarter" idx="12"/>
          </p:nvPr>
        </p:nvSpPr>
        <p:spPr/>
        <p:txBody>
          <a:bodyPr/>
          <a:lstStyle/>
          <a:p>
            <a:fld id="{5D7D4436-855A-124E-8FB4-A4472D55145B}" type="slidenum">
              <a:rPr lang="en-US" smtClean="0"/>
              <a:t>‹#›</a:t>
            </a:fld>
            <a:endParaRPr lang="en-US"/>
          </a:p>
        </p:txBody>
      </p:sp>
    </p:spTree>
    <p:extLst>
      <p:ext uri="{BB962C8B-B14F-4D97-AF65-F5344CB8AC3E}">
        <p14:creationId xmlns:p14="http://schemas.microsoft.com/office/powerpoint/2010/main" val="167097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A689D-4DA6-4040-A98B-C0F90EB03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0BEAA-8198-1346-A4F7-7DFCB4B71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3534D-65C8-5E4C-A5D3-FDF5514AB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5B85F-452D-2C4E-8E4F-05AE1460D308}" type="datetimeFigureOut">
              <a:rPr lang="en-US" smtClean="0"/>
              <a:t>11/29/22</a:t>
            </a:fld>
            <a:endParaRPr lang="en-US"/>
          </a:p>
        </p:txBody>
      </p:sp>
      <p:sp>
        <p:nvSpPr>
          <p:cNvPr id="5" name="Footer Placeholder 4">
            <a:extLst>
              <a:ext uri="{FF2B5EF4-FFF2-40B4-BE49-F238E27FC236}">
                <a16:creationId xmlns:a16="http://schemas.microsoft.com/office/drawing/2014/main" id="{03C45EDD-D337-A543-A251-20E5D7471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F2B3E8-D2BE-824B-8E84-D2994297F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D4436-855A-124E-8FB4-A4472D55145B}" type="slidenum">
              <a:rPr lang="en-US" smtClean="0"/>
              <a:t>‹#›</a:t>
            </a:fld>
            <a:endParaRPr lang="en-US"/>
          </a:p>
        </p:txBody>
      </p:sp>
    </p:spTree>
    <p:extLst>
      <p:ext uri="{BB962C8B-B14F-4D97-AF65-F5344CB8AC3E}">
        <p14:creationId xmlns:p14="http://schemas.microsoft.com/office/powerpoint/2010/main" val="366773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iNx1NTxI6t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remezcla.com/features/music/new-book-remixing-reggaeton-racial-politics/" TargetMode="External"/><Relationship Id="rId4" Type="http://schemas.openxmlformats.org/officeDocument/2006/relationships/image" Target="../media/image7.sv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iTY6G0gYAQ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FD2017-432F-314D-A6D4-88B919069C4D}"/>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The Black roots of Latin music </a:t>
            </a:r>
          </a:p>
        </p:txBody>
      </p:sp>
      <p:sp>
        <p:nvSpPr>
          <p:cNvPr id="3" name="Subtitle 2">
            <a:extLst>
              <a:ext uri="{FF2B5EF4-FFF2-40B4-BE49-F238E27FC236}">
                <a16:creationId xmlns:a16="http://schemas.microsoft.com/office/drawing/2014/main" id="{912CB72E-09B5-704D-A3ED-345D5D8B1055}"/>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95227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Content Placeholder 5" descr="A person posing for the camera&#10;&#10;Description automatically generated">
            <a:extLst>
              <a:ext uri="{FF2B5EF4-FFF2-40B4-BE49-F238E27FC236}">
                <a16:creationId xmlns:a16="http://schemas.microsoft.com/office/drawing/2014/main" id="{A0326E91-D5E5-8345-8ABF-69FF2FDCAE7A}"/>
              </a:ext>
            </a:extLst>
          </p:cNvPr>
          <p:cNvPicPr>
            <a:picLocks noGrp="1" noChangeAspect="1"/>
          </p:cNvPicPr>
          <p:nvPr>
            <p:ph idx="1"/>
          </p:nvPr>
        </p:nvPicPr>
        <p:blipFill rotWithShape="1">
          <a:blip r:embed="rId3">
            <a:alphaModFix/>
          </a:blip>
          <a:srcRect r="548"/>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1384C10F-6CAC-3E42-8499-FE10AA678ACE}"/>
              </a:ext>
            </a:extLst>
          </p:cNvPr>
          <p:cNvSpPr>
            <a:spLocks noGrp="1"/>
          </p:cNvSpPr>
          <p:nvPr>
            <p:ph type="title"/>
          </p:nvPr>
        </p:nvSpPr>
        <p:spPr>
          <a:xfrm>
            <a:off x="804998" y="798444"/>
            <a:ext cx="4803636" cy="2630556"/>
          </a:xfrm>
        </p:spPr>
        <p:txBody>
          <a:bodyPr vert="horz" lIns="91440" tIns="45720" rIns="91440" bIns="45720" rtlCol="0" anchor="ctr">
            <a:normAutofit/>
          </a:bodyPr>
          <a:lstStyle/>
          <a:p>
            <a:pPr algn="ctr"/>
            <a:r>
              <a:rPr lang="en-US" sz="3600" dirty="0">
                <a:solidFill>
                  <a:srgbClr val="000000"/>
                </a:solidFill>
                <a:latin typeface="Palatino" pitchFamily="2" charset="77"/>
                <a:ea typeface="Palatino" pitchFamily="2" charset="77"/>
              </a:rPr>
              <a:t>Is There a Future for Latin Trap Music?</a:t>
            </a:r>
            <a:br>
              <a:rPr lang="en-US" sz="2800" dirty="0">
                <a:solidFill>
                  <a:srgbClr val="000000"/>
                </a:solidFill>
                <a:latin typeface="Palatino" pitchFamily="2" charset="77"/>
                <a:ea typeface="Palatino" pitchFamily="2" charset="77"/>
              </a:rPr>
            </a:br>
            <a:r>
              <a:rPr lang="en-US" sz="2800" dirty="0">
                <a:solidFill>
                  <a:srgbClr val="000000"/>
                </a:solidFill>
                <a:latin typeface="Palatino" pitchFamily="2" charset="77"/>
                <a:ea typeface="Palatino" pitchFamily="2" charset="77"/>
              </a:rPr>
              <a:t>An essay </a:t>
            </a:r>
            <a:br>
              <a:rPr lang="en-US" sz="2800" dirty="0">
                <a:solidFill>
                  <a:srgbClr val="000000"/>
                </a:solidFill>
                <a:latin typeface="Palatino" pitchFamily="2" charset="77"/>
                <a:ea typeface="Palatino" pitchFamily="2" charset="77"/>
              </a:rPr>
            </a:br>
            <a:r>
              <a:rPr lang="en-US" sz="2800" dirty="0">
                <a:solidFill>
                  <a:srgbClr val="000000"/>
                </a:solidFill>
                <a:latin typeface="Palatino" pitchFamily="2" charset="77"/>
                <a:ea typeface="Palatino" pitchFamily="2" charset="77"/>
              </a:rPr>
              <a:t>by </a:t>
            </a:r>
            <a:br>
              <a:rPr lang="en-US" sz="2800" dirty="0">
                <a:solidFill>
                  <a:srgbClr val="000000"/>
                </a:solidFill>
                <a:latin typeface="Palatino" pitchFamily="2" charset="77"/>
                <a:ea typeface="Palatino" pitchFamily="2" charset="77"/>
              </a:rPr>
            </a:br>
            <a:r>
              <a:rPr lang="en-US" sz="2800" dirty="0">
                <a:solidFill>
                  <a:srgbClr val="000000"/>
                </a:solidFill>
                <a:latin typeface="Palatino" pitchFamily="2" charset="77"/>
                <a:ea typeface="Palatino" pitchFamily="2" charset="77"/>
              </a:rPr>
              <a:t>Gloria Malone</a:t>
            </a:r>
          </a:p>
        </p:txBody>
      </p:sp>
      <p:sp>
        <p:nvSpPr>
          <p:cNvPr id="4" name="Text Placeholder 3">
            <a:extLst>
              <a:ext uri="{FF2B5EF4-FFF2-40B4-BE49-F238E27FC236}">
                <a16:creationId xmlns:a16="http://schemas.microsoft.com/office/drawing/2014/main" id="{D26FBF0F-76EF-7D47-873F-F2C8D20E4360}"/>
              </a:ext>
            </a:extLst>
          </p:cNvPr>
          <p:cNvSpPr>
            <a:spLocks noGrp="1"/>
          </p:cNvSpPr>
          <p:nvPr>
            <p:ph type="body" sz="half" idx="2"/>
          </p:nvPr>
        </p:nvSpPr>
        <p:spPr>
          <a:xfrm>
            <a:off x="294469" y="3859077"/>
            <a:ext cx="5217332" cy="2201895"/>
          </a:xfrm>
        </p:spPr>
        <p:txBody>
          <a:bodyPr vert="horz" lIns="91440" tIns="45720" rIns="91440" bIns="45720" rtlCol="0" anchor="ctr">
            <a:normAutofit fontScale="92500" lnSpcReduction="10000"/>
          </a:bodyPr>
          <a:lstStyle/>
          <a:p>
            <a:pPr algn="r"/>
            <a:r>
              <a:rPr lang="en-US" sz="2400" dirty="0">
                <a:solidFill>
                  <a:srgbClr val="000000"/>
                </a:solidFill>
                <a:latin typeface="Palatino" pitchFamily="2" charset="77"/>
                <a:ea typeface="Palatino" pitchFamily="2" charset="77"/>
              </a:rPr>
              <a:t>Gloria Malone es una </a:t>
            </a:r>
            <a:r>
              <a:rPr lang="en-US" sz="2400" dirty="0" err="1">
                <a:solidFill>
                  <a:srgbClr val="000000"/>
                </a:solidFill>
                <a:latin typeface="Palatino" pitchFamily="2" charset="77"/>
                <a:ea typeface="Palatino" pitchFamily="2" charset="77"/>
              </a:rPr>
              <a:t>escritora</a:t>
            </a:r>
            <a:r>
              <a:rPr lang="en-US" sz="2400" dirty="0">
                <a:solidFill>
                  <a:srgbClr val="000000"/>
                </a:solidFill>
                <a:latin typeface="Palatino" pitchFamily="2" charset="77"/>
                <a:ea typeface="Palatino" pitchFamily="2" charset="77"/>
              </a:rPr>
              <a:t> y </a:t>
            </a:r>
            <a:r>
              <a:rPr lang="en-US" sz="2400" dirty="0" err="1">
                <a:solidFill>
                  <a:srgbClr val="000000"/>
                </a:solidFill>
                <a:latin typeface="Palatino" pitchFamily="2" charset="77"/>
                <a:ea typeface="Palatino" pitchFamily="2" charset="77"/>
              </a:rPr>
              <a:t>consultora</a:t>
            </a:r>
            <a:r>
              <a:rPr lang="en-US" sz="2400" dirty="0">
                <a:solidFill>
                  <a:srgbClr val="000000"/>
                </a:solidFill>
                <a:latin typeface="Palatino" pitchFamily="2" charset="77"/>
                <a:ea typeface="Palatino" pitchFamily="2" charset="77"/>
              </a:rPr>
              <a:t> que </a:t>
            </a:r>
            <a:r>
              <a:rPr lang="en-US" sz="2400" dirty="0" err="1">
                <a:solidFill>
                  <a:srgbClr val="000000"/>
                </a:solidFill>
                <a:latin typeface="Palatino" pitchFamily="2" charset="77"/>
                <a:ea typeface="Palatino" pitchFamily="2" charset="77"/>
              </a:rPr>
              <a:t>colabora</a:t>
            </a:r>
            <a:r>
              <a:rPr lang="en-US" sz="2400" dirty="0">
                <a:solidFill>
                  <a:srgbClr val="000000"/>
                </a:solidFill>
                <a:latin typeface="Palatino" pitchFamily="2" charset="77"/>
                <a:ea typeface="Palatino" pitchFamily="2" charset="77"/>
              </a:rPr>
              <a:t> para </a:t>
            </a:r>
            <a:r>
              <a:rPr lang="en-US" sz="2400" dirty="0" err="1">
                <a:solidFill>
                  <a:srgbClr val="000000"/>
                </a:solidFill>
                <a:latin typeface="Palatino" pitchFamily="2" charset="77"/>
                <a:ea typeface="Palatino" pitchFamily="2" charset="77"/>
              </a:rPr>
              <a:t>varias</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revistas</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en</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Estados</a:t>
            </a:r>
            <a:r>
              <a:rPr lang="en-US" sz="2400" dirty="0">
                <a:solidFill>
                  <a:srgbClr val="000000"/>
                </a:solidFill>
                <a:latin typeface="Palatino" pitchFamily="2" charset="77"/>
                <a:ea typeface="Palatino" pitchFamily="2" charset="77"/>
              </a:rPr>
              <a:t> Unidos. </a:t>
            </a:r>
            <a:r>
              <a:rPr lang="en-US" sz="2400" dirty="0" err="1">
                <a:solidFill>
                  <a:srgbClr val="000000"/>
                </a:solidFill>
                <a:latin typeface="Palatino" pitchFamily="2" charset="77"/>
                <a:ea typeface="Palatino" pitchFamily="2" charset="77"/>
              </a:rPr>
              <a:t>Mayormente</a:t>
            </a:r>
            <a:r>
              <a:rPr lang="en-US" sz="2400" dirty="0">
                <a:solidFill>
                  <a:srgbClr val="000000"/>
                </a:solidFill>
                <a:latin typeface="Palatino" pitchFamily="2" charset="77"/>
                <a:ea typeface="Palatino" pitchFamily="2" charset="77"/>
              </a:rPr>
              <a:t> escribe </a:t>
            </a:r>
            <a:r>
              <a:rPr lang="en-US" sz="2400" dirty="0" err="1">
                <a:solidFill>
                  <a:srgbClr val="000000"/>
                </a:solidFill>
                <a:latin typeface="Palatino" pitchFamily="2" charset="77"/>
                <a:ea typeface="Palatino" pitchFamily="2" charset="77"/>
              </a:rPr>
              <a:t>sobre</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acontecimientos</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sociales</a:t>
            </a:r>
            <a:r>
              <a:rPr lang="en-US" sz="2400" dirty="0">
                <a:solidFill>
                  <a:srgbClr val="000000"/>
                </a:solidFill>
                <a:latin typeface="Palatino" pitchFamily="2" charset="77"/>
                <a:ea typeface="Palatino" pitchFamily="2" charset="77"/>
              </a:rPr>
              <a:t> de </a:t>
            </a:r>
            <a:r>
              <a:rPr lang="en-US" sz="2400" dirty="0" err="1">
                <a:solidFill>
                  <a:srgbClr val="000000"/>
                </a:solidFill>
                <a:latin typeface="Palatino" pitchFamily="2" charset="77"/>
                <a:ea typeface="Palatino" pitchFamily="2" charset="77"/>
              </a:rPr>
              <a:t>relevancia</a:t>
            </a:r>
            <a:r>
              <a:rPr lang="en-US" sz="2400" dirty="0">
                <a:solidFill>
                  <a:srgbClr val="000000"/>
                </a:solidFill>
                <a:latin typeface="Palatino" pitchFamily="2" charset="77"/>
                <a:ea typeface="Palatino" pitchFamily="2" charset="77"/>
              </a:rPr>
              <a:t>, la </a:t>
            </a:r>
            <a:r>
              <a:rPr lang="en-US" sz="2400" dirty="0" err="1">
                <a:solidFill>
                  <a:srgbClr val="000000"/>
                </a:solidFill>
                <a:latin typeface="Palatino" pitchFamily="2" charset="77"/>
                <a:ea typeface="Palatino" pitchFamily="2" charset="77"/>
              </a:rPr>
              <a:t>importancia</a:t>
            </a:r>
            <a:r>
              <a:rPr lang="en-US" sz="2400" dirty="0">
                <a:solidFill>
                  <a:srgbClr val="000000"/>
                </a:solidFill>
                <a:latin typeface="Palatino" pitchFamily="2" charset="77"/>
                <a:ea typeface="Palatino" pitchFamily="2" charset="77"/>
              </a:rPr>
              <a:t> de la </a:t>
            </a:r>
            <a:r>
              <a:rPr lang="en-US" sz="2400" dirty="0" err="1">
                <a:solidFill>
                  <a:srgbClr val="000000"/>
                </a:solidFill>
                <a:latin typeface="Palatino" pitchFamily="2" charset="77"/>
                <a:ea typeface="Palatino" pitchFamily="2" charset="77"/>
              </a:rPr>
              <a:t>cultura</a:t>
            </a:r>
            <a:r>
              <a:rPr lang="en-US" sz="2400" dirty="0">
                <a:solidFill>
                  <a:srgbClr val="000000"/>
                </a:solidFill>
                <a:latin typeface="Palatino" pitchFamily="2" charset="77"/>
                <a:ea typeface="Palatino" pitchFamily="2" charset="77"/>
              </a:rPr>
              <a:t> y las </a:t>
            </a:r>
            <a:r>
              <a:rPr lang="en-US" sz="2400" dirty="0" err="1">
                <a:solidFill>
                  <a:srgbClr val="000000"/>
                </a:solidFill>
                <a:latin typeface="Palatino" pitchFamily="2" charset="77"/>
                <a:ea typeface="Palatino" pitchFamily="2" charset="77"/>
              </a:rPr>
              <a:t>estructuras</a:t>
            </a:r>
            <a:r>
              <a:rPr lang="en-US" sz="2400" dirty="0">
                <a:solidFill>
                  <a:srgbClr val="000000"/>
                </a:solidFill>
                <a:latin typeface="Palatino" pitchFamily="2" charset="77"/>
                <a:ea typeface="Palatino" pitchFamily="2" charset="77"/>
              </a:rPr>
              <a:t> </a:t>
            </a:r>
            <a:r>
              <a:rPr lang="en-US" sz="2400" dirty="0" err="1">
                <a:solidFill>
                  <a:srgbClr val="000000"/>
                </a:solidFill>
                <a:latin typeface="Palatino" pitchFamily="2" charset="77"/>
                <a:ea typeface="Palatino" pitchFamily="2" charset="77"/>
              </a:rPr>
              <a:t>sociales</a:t>
            </a:r>
            <a:r>
              <a:rPr lang="en-US" sz="2400" dirty="0">
                <a:solidFill>
                  <a:srgbClr val="000000"/>
                </a:solidFill>
                <a:latin typeface="Palatino" pitchFamily="2" charset="77"/>
                <a:ea typeface="Palatino" pitchFamily="2" charset="77"/>
              </a:rPr>
              <a:t> y </a:t>
            </a:r>
            <a:r>
              <a:rPr lang="en-US" sz="2400" dirty="0" err="1">
                <a:solidFill>
                  <a:srgbClr val="000000"/>
                </a:solidFill>
                <a:latin typeface="Palatino" pitchFamily="2" charset="77"/>
                <a:ea typeface="Palatino" pitchFamily="2" charset="77"/>
              </a:rPr>
              <a:t>raciopolíticas</a:t>
            </a:r>
            <a:r>
              <a:rPr lang="en-US" sz="2400" dirty="0">
                <a:solidFill>
                  <a:srgbClr val="000000"/>
                </a:solidFill>
                <a:latin typeface="Palatino" pitchFamily="2" charset="77"/>
                <a:ea typeface="Palatino" pitchFamily="2" charset="77"/>
              </a:rPr>
              <a:t>.</a:t>
            </a:r>
          </a:p>
        </p:txBody>
      </p:sp>
    </p:spTree>
    <p:extLst>
      <p:ext uri="{BB962C8B-B14F-4D97-AF65-F5344CB8AC3E}">
        <p14:creationId xmlns:p14="http://schemas.microsoft.com/office/powerpoint/2010/main" val="153221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8B10-BD99-B242-A18F-5216F27068BC}"/>
              </a:ext>
            </a:extLst>
          </p:cNvPr>
          <p:cNvSpPr>
            <a:spLocks noGrp="1"/>
          </p:cNvSpPr>
          <p:nvPr>
            <p:ph type="title"/>
          </p:nvPr>
        </p:nvSpPr>
        <p:spPr/>
        <p:txBody>
          <a:bodyPr/>
          <a:lstStyle/>
          <a:p>
            <a:pPr algn="ctr"/>
            <a:r>
              <a:rPr lang="en-US" dirty="0" err="1">
                <a:latin typeface="Palatino" pitchFamily="2" charset="77"/>
                <a:ea typeface="Palatino" pitchFamily="2" charset="77"/>
              </a:rPr>
              <a:t>Su</a:t>
            </a:r>
            <a:r>
              <a:rPr lang="en-US" dirty="0">
                <a:latin typeface="Palatino" pitchFamily="2" charset="77"/>
                <a:ea typeface="Palatino" pitchFamily="2" charset="77"/>
              </a:rPr>
              <a:t> </a:t>
            </a:r>
            <a:r>
              <a:rPr lang="en-US" dirty="0" err="1">
                <a:latin typeface="Palatino" pitchFamily="2" charset="77"/>
                <a:ea typeface="Palatino" pitchFamily="2" charset="77"/>
              </a:rPr>
              <a:t>tarea</a:t>
            </a:r>
            <a:r>
              <a:rPr lang="en-US" dirty="0">
                <a:latin typeface="Palatino" pitchFamily="2" charset="77"/>
                <a:ea typeface="Palatino" pitchFamily="2" charset="77"/>
              </a:rPr>
              <a:t> (your task)</a:t>
            </a:r>
          </a:p>
        </p:txBody>
      </p:sp>
      <p:sp>
        <p:nvSpPr>
          <p:cNvPr id="3" name="Content Placeholder 2">
            <a:extLst>
              <a:ext uri="{FF2B5EF4-FFF2-40B4-BE49-F238E27FC236}">
                <a16:creationId xmlns:a16="http://schemas.microsoft.com/office/drawing/2014/main" id="{5A712A04-966D-CF4C-9C59-62C58C395FDD}"/>
              </a:ext>
            </a:extLst>
          </p:cNvPr>
          <p:cNvSpPr>
            <a:spLocks noGrp="1"/>
          </p:cNvSpPr>
          <p:nvPr>
            <p:ph idx="1"/>
          </p:nvPr>
        </p:nvSpPr>
        <p:spPr/>
        <p:txBody>
          <a:bodyPr>
            <a:normAutofit/>
          </a:bodyPr>
          <a:lstStyle/>
          <a:p>
            <a:pPr algn="just">
              <a:buFont typeface="Wingdings" pitchFamily="2" charset="2"/>
              <a:buChar char="Ø"/>
            </a:pPr>
            <a:r>
              <a:rPr lang="en-US" dirty="0">
                <a:latin typeface="Palatino" pitchFamily="2" charset="77"/>
                <a:ea typeface="Palatino" pitchFamily="2" charset="77"/>
              </a:rPr>
              <a:t>First, we are going to divide the class into </a:t>
            </a:r>
            <a:r>
              <a:rPr lang="en-US" u="sng" dirty="0">
                <a:latin typeface="Palatino" pitchFamily="2" charset="77"/>
                <a:ea typeface="Palatino" pitchFamily="2" charset="77"/>
              </a:rPr>
              <a:t>seven</a:t>
            </a:r>
            <a:r>
              <a:rPr lang="en-US" dirty="0">
                <a:latin typeface="Palatino" pitchFamily="2" charset="77"/>
                <a:ea typeface="Palatino" pitchFamily="2" charset="77"/>
              </a:rPr>
              <a:t> groups.</a:t>
            </a:r>
          </a:p>
          <a:p>
            <a:pPr algn="just">
              <a:buFont typeface="Wingdings" pitchFamily="2" charset="2"/>
              <a:buChar char="Ø"/>
            </a:pPr>
            <a:r>
              <a:rPr lang="en-US" dirty="0">
                <a:latin typeface="Palatino" pitchFamily="2" charset="77"/>
                <a:ea typeface="Palatino" pitchFamily="2" charset="77"/>
              </a:rPr>
              <a:t>Each group will read a different excerpt of Gloria Malone’s essay on the Black origins of Latin music.</a:t>
            </a:r>
          </a:p>
          <a:p>
            <a:pPr algn="just">
              <a:buFont typeface="Wingdings" pitchFamily="2" charset="2"/>
              <a:buChar char="Ø"/>
            </a:pPr>
            <a:r>
              <a:rPr lang="en-US" dirty="0">
                <a:latin typeface="Palatino" pitchFamily="2" charset="77"/>
                <a:ea typeface="Palatino" pitchFamily="2" charset="77"/>
              </a:rPr>
              <a:t>As a group, your task is to answer the questions on your group’s handout together. When you’re done, your group will report a summary of the excerpt that you read to the class. </a:t>
            </a:r>
          </a:p>
          <a:p>
            <a:pPr algn="just">
              <a:buFont typeface="Wingdings" pitchFamily="2" charset="2"/>
              <a:buChar char="Ø"/>
            </a:pPr>
            <a:r>
              <a:rPr lang="en-US" dirty="0">
                <a:latin typeface="Palatino" pitchFamily="2" charset="77"/>
                <a:ea typeface="Palatino" pitchFamily="2" charset="77"/>
              </a:rPr>
              <a:t>I will give you ten minutes to complete your group work; then we’ll all report to the class. </a:t>
            </a:r>
          </a:p>
          <a:p>
            <a:pPr algn="just">
              <a:buFont typeface="Wingdings" pitchFamily="2" charset="2"/>
              <a:buChar char="Ø"/>
            </a:pPr>
            <a:r>
              <a:rPr lang="en-US" dirty="0">
                <a:latin typeface="Palatino" pitchFamily="2" charset="77"/>
                <a:ea typeface="Palatino" pitchFamily="2" charset="77"/>
              </a:rPr>
              <a:t>Any questions? </a:t>
            </a:r>
            <a:r>
              <a:rPr lang="en-US" dirty="0">
                <a:latin typeface="Palatino" pitchFamily="2" charset="77"/>
                <a:ea typeface="Palatino" pitchFamily="2" charset="77"/>
                <a:sym typeface="Wingdings" pitchFamily="2" charset="2"/>
              </a:rPr>
              <a:t> </a:t>
            </a:r>
            <a:endParaRPr lang="en-US" dirty="0">
              <a:latin typeface="Palatino" pitchFamily="2" charset="77"/>
              <a:ea typeface="Palatino" pitchFamily="2" charset="77"/>
            </a:endParaRPr>
          </a:p>
        </p:txBody>
      </p:sp>
    </p:spTree>
    <p:extLst>
      <p:ext uri="{BB962C8B-B14F-4D97-AF65-F5344CB8AC3E}">
        <p14:creationId xmlns:p14="http://schemas.microsoft.com/office/powerpoint/2010/main" val="295521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64A2-57AB-8144-B0AB-56A0BD260699}"/>
              </a:ext>
            </a:extLst>
          </p:cNvPr>
          <p:cNvSpPr>
            <a:spLocks noGrp="1"/>
          </p:cNvSpPr>
          <p:nvPr>
            <p:ph type="title"/>
          </p:nvPr>
        </p:nvSpPr>
        <p:spPr>
          <a:xfrm>
            <a:off x="648929" y="629266"/>
            <a:ext cx="3651467" cy="5405774"/>
          </a:xfrm>
        </p:spPr>
        <p:txBody>
          <a:bodyPr vert="horz" lIns="91440" tIns="45720" rIns="91440" bIns="45720" rtlCol="0">
            <a:noAutofit/>
          </a:bodyPr>
          <a:lstStyle/>
          <a:p>
            <a:r>
              <a:rPr lang="en-US" sz="4000" dirty="0">
                <a:latin typeface="Palatino" pitchFamily="2" charset="77"/>
                <a:ea typeface="Palatino" pitchFamily="2" charset="77"/>
              </a:rPr>
              <a:t>Este es </a:t>
            </a:r>
            <a:br>
              <a:rPr lang="en-US" sz="4000" dirty="0">
                <a:latin typeface="Palatino" pitchFamily="2" charset="77"/>
                <a:ea typeface="Palatino" pitchFamily="2" charset="77"/>
              </a:rPr>
            </a:br>
            <a:r>
              <a:rPr lang="en-US" sz="4000" dirty="0">
                <a:latin typeface="Palatino" pitchFamily="2" charset="77"/>
                <a:ea typeface="Palatino" pitchFamily="2" charset="77"/>
              </a:rPr>
              <a:t>DJ Kool </a:t>
            </a:r>
            <a:r>
              <a:rPr lang="en-US" sz="4000" dirty="0" err="1">
                <a:latin typeface="Palatino" pitchFamily="2" charset="77"/>
                <a:ea typeface="Palatino" pitchFamily="2" charset="77"/>
              </a:rPr>
              <a:t>Herc</a:t>
            </a:r>
            <a:r>
              <a:rPr lang="en-US" sz="4000" dirty="0">
                <a:latin typeface="Palatino" pitchFamily="2" charset="77"/>
                <a:ea typeface="Palatino" pitchFamily="2" charset="77"/>
              </a:rPr>
              <a:t>, el </a:t>
            </a:r>
            <a:r>
              <a:rPr lang="en-US" sz="4000" dirty="0" err="1">
                <a:latin typeface="Palatino" pitchFamily="2" charset="77"/>
                <a:ea typeface="Palatino" pitchFamily="2" charset="77"/>
              </a:rPr>
              <a:t>fundador</a:t>
            </a:r>
            <a:r>
              <a:rPr lang="en-US" sz="4000" dirty="0">
                <a:latin typeface="Palatino" pitchFamily="2" charset="77"/>
                <a:ea typeface="Palatino" pitchFamily="2" charset="77"/>
              </a:rPr>
              <a:t> </a:t>
            </a:r>
            <a:br>
              <a:rPr lang="en-US" sz="4000" dirty="0">
                <a:latin typeface="Palatino" pitchFamily="2" charset="77"/>
                <a:ea typeface="Palatino" pitchFamily="2" charset="77"/>
              </a:rPr>
            </a:br>
            <a:r>
              <a:rPr lang="en-US" sz="4000" dirty="0">
                <a:latin typeface="Palatino" pitchFamily="2" charset="77"/>
                <a:ea typeface="Palatino" pitchFamily="2" charset="77"/>
              </a:rPr>
              <a:t>del hip hop</a:t>
            </a:r>
          </a:p>
        </p:txBody>
      </p:sp>
      <p:pic>
        <p:nvPicPr>
          <p:cNvPr id="7" name="Content Placeholder 6" descr="Graffiti on a wall&#10;&#10;Description automatically generated">
            <a:extLst>
              <a:ext uri="{FF2B5EF4-FFF2-40B4-BE49-F238E27FC236}">
                <a16:creationId xmlns:a16="http://schemas.microsoft.com/office/drawing/2014/main" id="{E39DD181-812E-2141-A332-831A78EA45D7}"/>
              </a:ext>
            </a:extLst>
          </p:cNvPr>
          <p:cNvPicPr>
            <a:picLocks noChangeAspect="1"/>
          </p:cNvPicPr>
          <p:nvPr/>
        </p:nvPicPr>
        <p:blipFill rotWithShape="1">
          <a:blip r:embed="rId3"/>
          <a:srcRect r="-2" b="9199"/>
          <a:stretch/>
        </p:blipFill>
        <p:spPr>
          <a:xfrm>
            <a:off x="4639056" y="10"/>
            <a:ext cx="7552944" cy="6857990"/>
          </a:xfrm>
          <a:prstGeom prst="rect">
            <a:avLst/>
          </a:prstGeom>
          <a:effectLst/>
        </p:spPr>
      </p:pic>
    </p:spTree>
    <p:extLst>
      <p:ext uri="{BB962C8B-B14F-4D97-AF65-F5344CB8AC3E}">
        <p14:creationId xmlns:p14="http://schemas.microsoft.com/office/powerpoint/2010/main" val="109605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86B-765C-8C4F-8B22-BE25C665D0B9}"/>
              </a:ext>
            </a:extLst>
          </p:cNvPr>
          <p:cNvSpPr>
            <a:spLocks noGrp="1"/>
          </p:cNvSpPr>
          <p:nvPr>
            <p:ph type="title"/>
          </p:nvPr>
        </p:nvSpPr>
        <p:spPr>
          <a:xfrm>
            <a:off x="651307" y="640080"/>
            <a:ext cx="3377183" cy="4114799"/>
          </a:xfrm>
          <a:noFill/>
        </p:spPr>
        <p:txBody>
          <a:bodyPr vert="horz" lIns="91440" tIns="45720" rIns="91440" bIns="45720" rtlCol="0" anchor="b">
            <a:noAutofit/>
          </a:bodyPr>
          <a:lstStyle/>
          <a:p>
            <a:pPr algn="r"/>
            <a:r>
              <a:rPr lang="en-US" sz="4000" dirty="0">
                <a:latin typeface="Palatino" pitchFamily="2" charset="77"/>
                <a:ea typeface="Palatino" pitchFamily="2" charset="77"/>
              </a:rPr>
              <a:t>Leonardo ‘Renato’ </a:t>
            </a:r>
            <a:r>
              <a:rPr lang="en-US" sz="4000" dirty="0" err="1">
                <a:latin typeface="Palatino" pitchFamily="2" charset="77"/>
                <a:ea typeface="Palatino" pitchFamily="2" charset="77"/>
              </a:rPr>
              <a:t>Aulder</a:t>
            </a:r>
            <a:r>
              <a:rPr lang="en-US" sz="4000" dirty="0">
                <a:latin typeface="Palatino" pitchFamily="2" charset="77"/>
                <a:ea typeface="Palatino" pitchFamily="2" charset="77"/>
              </a:rPr>
              <a:t>, </a:t>
            </a:r>
            <a:r>
              <a:rPr lang="en-US" sz="4000" dirty="0" err="1">
                <a:latin typeface="Palatino" pitchFamily="2" charset="77"/>
                <a:ea typeface="Palatino" pitchFamily="2" charset="77"/>
              </a:rPr>
              <a:t>panameño</a:t>
            </a:r>
            <a:br>
              <a:rPr lang="en-US" sz="4000" dirty="0">
                <a:latin typeface="Palatino" pitchFamily="2" charset="77"/>
                <a:ea typeface="Palatino" pitchFamily="2" charset="77"/>
              </a:rPr>
            </a:br>
            <a:br>
              <a:rPr lang="en-US" sz="4000" dirty="0">
                <a:latin typeface="Palatino" pitchFamily="2" charset="77"/>
                <a:ea typeface="Palatino" pitchFamily="2" charset="77"/>
              </a:rPr>
            </a:br>
            <a:r>
              <a:rPr lang="en-US" sz="4000" i="1" dirty="0">
                <a:latin typeface="Palatino" pitchFamily="2" charset="77"/>
                <a:ea typeface="Palatino" pitchFamily="2" charset="77"/>
              </a:rPr>
              <a:t>Es mi </a:t>
            </a:r>
            <a:r>
              <a:rPr lang="en-US" sz="4000" i="1" dirty="0" err="1">
                <a:latin typeface="Palatino" pitchFamily="2" charset="77"/>
                <a:ea typeface="Palatino" pitchFamily="2" charset="77"/>
              </a:rPr>
              <a:t>chica</a:t>
            </a:r>
            <a:r>
              <a:rPr lang="en-US" sz="4000" i="1" dirty="0">
                <a:latin typeface="Palatino" pitchFamily="2" charset="77"/>
                <a:ea typeface="Palatino" pitchFamily="2" charset="77"/>
              </a:rPr>
              <a:t> de los </a:t>
            </a:r>
            <a:r>
              <a:rPr lang="en-US" sz="4000" i="1" dirty="0" err="1">
                <a:latin typeface="Palatino" pitchFamily="2" charset="77"/>
                <a:ea typeface="Palatino" pitchFamily="2" charset="77"/>
              </a:rPr>
              <a:t>ojos</a:t>
            </a:r>
            <a:r>
              <a:rPr lang="en-US" sz="4000" i="1" dirty="0">
                <a:latin typeface="Palatino" pitchFamily="2" charset="77"/>
                <a:ea typeface="Palatino" pitchFamily="2" charset="77"/>
              </a:rPr>
              <a:t> café </a:t>
            </a:r>
          </a:p>
        </p:txBody>
      </p:sp>
      <p:sp>
        <p:nvSpPr>
          <p:cNvPr id="3" name="Content Placeholder 2">
            <a:extLst>
              <a:ext uri="{FF2B5EF4-FFF2-40B4-BE49-F238E27FC236}">
                <a16:creationId xmlns:a16="http://schemas.microsoft.com/office/drawing/2014/main" id="{08D2FBCF-C877-294C-B045-399C135AD963}"/>
              </a:ext>
            </a:extLst>
          </p:cNvPr>
          <p:cNvSpPr>
            <a:spLocks noGrp="1"/>
          </p:cNvSpPr>
          <p:nvPr>
            <p:ph idx="1"/>
          </p:nvPr>
        </p:nvSpPr>
        <p:spPr>
          <a:xfrm>
            <a:off x="232756" y="4987635"/>
            <a:ext cx="4189615" cy="1446415"/>
          </a:xfrm>
          <a:noFill/>
        </p:spPr>
        <p:txBody>
          <a:bodyPr vert="horz" lIns="91440" tIns="45720" rIns="91440" bIns="45720" rtlCol="0">
            <a:normAutofit/>
          </a:bodyPr>
          <a:lstStyle/>
          <a:p>
            <a:pPr marL="0" indent="0" algn="r">
              <a:buNone/>
            </a:pPr>
            <a:r>
              <a:rPr lang="en-US" sz="2000" dirty="0">
                <a:latin typeface="Palatino" pitchFamily="2" charset="77"/>
                <a:ea typeface="Palatino" pitchFamily="2" charset="77"/>
                <a:hlinkClick r:id="rId3"/>
              </a:rPr>
              <a:t>https://youtu.be/iNx1NTxI6tU</a:t>
            </a:r>
            <a:endParaRPr lang="en-US" sz="2000" dirty="0">
              <a:latin typeface="Palatino" pitchFamily="2" charset="77"/>
              <a:ea typeface="Palatino" pitchFamily="2" charset="77"/>
            </a:endParaRPr>
          </a:p>
          <a:p>
            <a:pPr marL="0" indent="0" algn="r">
              <a:buNone/>
            </a:pPr>
            <a:r>
              <a:rPr lang="en-US" sz="1500" dirty="0">
                <a:latin typeface="Palatino" pitchFamily="2" charset="77"/>
                <a:ea typeface="Palatino" pitchFamily="2" charset="77"/>
              </a:rPr>
              <a:t>You can feel the beats of reggae but also feel his Spanish language to sing it. This was what led the way to reggae </a:t>
            </a:r>
            <a:r>
              <a:rPr lang="en-US" sz="1500" dirty="0" err="1">
                <a:latin typeface="Palatino" pitchFamily="2" charset="77"/>
                <a:ea typeface="Palatino" pitchFamily="2" charset="77"/>
              </a:rPr>
              <a:t>en</a:t>
            </a:r>
            <a:r>
              <a:rPr lang="en-US" sz="1500" dirty="0">
                <a:latin typeface="Palatino" pitchFamily="2" charset="77"/>
                <a:ea typeface="Palatino" pitchFamily="2" charset="77"/>
              </a:rPr>
              <a:t> </a:t>
            </a:r>
            <a:r>
              <a:rPr lang="en-US" sz="1500" dirty="0" err="1">
                <a:latin typeface="Palatino" pitchFamily="2" charset="77"/>
                <a:ea typeface="Palatino" pitchFamily="2" charset="77"/>
              </a:rPr>
              <a:t>español</a:t>
            </a:r>
            <a:r>
              <a:rPr lang="en-US" sz="1500" dirty="0">
                <a:latin typeface="Palatino" pitchFamily="2" charset="77"/>
                <a:ea typeface="Palatino" pitchFamily="2" charset="77"/>
              </a:rPr>
              <a:t>, and then </a:t>
            </a:r>
            <a:r>
              <a:rPr lang="en-US" sz="1500" b="1" kern="1200" dirty="0">
                <a:solidFill>
                  <a:schemeClr val="tx1"/>
                </a:solidFill>
                <a:effectLst/>
                <a:latin typeface="Palatino" pitchFamily="2" charset="77"/>
                <a:ea typeface="Palatino" pitchFamily="2" charset="77"/>
              </a:rPr>
              <a:t>reggaeton, </a:t>
            </a:r>
            <a:r>
              <a:rPr lang="en-US" sz="1500" b="0" kern="1200" dirty="0">
                <a:solidFill>
                  <a:schemeClr val="tx1"/>
                </a:solidFill>
                <a:effectLst/>
                <a:latin typeface="Palatino" pitchFamily="2" charset="77"/>
                <a:ea typeface="Palatino" pitchFamily="2" charset="77"/>
              </a:rPr>
              <a:t>being born</a:t>
            </a:r>
            <a:r>
              <a:rPr lang="en-US" sz="1200" b="0" kern="1200" dirty="0">
                <a:solidFill>
                  <a:schemeClr val="tx1"/>
                </a:solidFill>
                <a:effectLst/>
                <a:latin typeface="Palatino" pitchFamily="2" charset="77"/>
                <a:ea typeface="Palatino" pitchFamily="2" charset="77"/>
              </a:rPr>
              <a:t>. </a:t>
            </a:r>
            <a:endParaRPr lang="en-US" sz="1200" dirty="0">
              <a:latin typeface="Palatino" pitchFamily="2" charset="77"/>
              <a:ea typeface="Palatino" pitchFamily="2" charset="77"/>
            </a:endParaRPr>
          </a:p>
        </p:txBody>
      </p:sp>
      <p:pic>
        <p:nvPicPr>
          <p:cNvPr id="5" name="Picture 4" descr="A person standing in front of a window&#10;&#10;Description automatically generated">
            <a:extLst>
              <a:ext uri="{FF2B5EF4-FFF2-40B4-BE49-F238E27FC236}">
                <a16:creationId xmlns:a16="http://schemas.microsoft.com/office/drawing/2014/main" id="{B70B5CDD-EE90-E643-978E-874AF8B6FCF9}"/>
              </a:ext>
            </a:extLst>
          </p:cNvPr>
          <p:cNvPicPr>
            <a:picLocks noChangeAspect="1"/>
          </p:cNvPicPr>
          <p:nvPr/>
        </p:nvPicPr>
        <p:blipFill rotWithShape="1">
          <a:blip r:embed="rId4"/>
          <a:srcRect l="13931" r="9681"/>
          <a:stretch/>
        </p:blipFill>
        <p:spPr>
          <a:xfrm>
            <a:off x="4654297" y="10"/>
            <a:ext cx="7537704" cy="6857990"/>
          </a:xfrm>
          <a:prstGeom prst="rect">
            <a:avLst/>
          </a:prstGeom>
        </p:spPr>
      </p:pic>
    </p:spTree>
    <p:extLst>
      <p:ext uri="{BB962C8B-B14F-4D97-AF65-F5344CB8AC3E}">
        <p14:creationId xmlns:p14="http://schemas.microsoft.com/office/powerpoint/2010/main" val="400222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5">
            <a:extLst>
              <a:ext uri="{FF2B5EF4-FFF2-40B4-BE49-F238E27FC236}">
                <a16:creationId xmlns:a16="http://schemas.microsoft.com/office/drawing/2014/main" id="{1E885B2D-2BD0-4B6A-BFDB-89457023A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B9E6A0B8-54CA-45FC-8D1C-8EBA252D1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60" name="Graphic 49">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2665475"/>
            <a:ext cx="5486400" cy="12188952"/>
          </a:xfrm>
          <a:prstGeom prst="rect">
            <a:avLst/>
          </a:prstGeom>
        </p:spPr>
      </p:pic>
      <p:sp>
        <p:nvSpPr>
          <p:cNvPr id="2" name="Title 1">
            <a:extLst>
              <a:ext uri="{FF2B5EF4-FFF2-40B4-BE49-F238E27FC236}">
                <a16:creationId xmlns:a16="http://schemas.microsoft.com/office/drawing/2014/main" id="{272702E2-F52E-E74C-AA63-0B237862A4D4}"/>
              </a:ext>
            </a:extLst>
          </p:cNvPr>
          <p:cNvSpPr>
            <a:spLocks noGrp="1"/>
          </p:cNvSpPr>
          <p:nvPr>
            <p:ph type="title"/>
          </p:nvPr>
        </p:nvSpPr>
        <p:spPr>
          <a:xfrm>
            <a:off x="1463040" y="685797"/>
            <a:ext cx="5029200" cy="2263779"/>
          </a:xfrm>
        </p:spPr>
        <p:txBody>
          <a:bodyPr anchor="t">
            <a:normAutofit/>
          </a:bodyPr>
          <a:lstStyle/>
          <a:p>
            <a:r>
              <a:rPr lang="en-US" sz="5000" dirty="0">
                <a:latin typeface="Palatino" pitchFamily="2" charset="77"/>
                <a:ea typeface="Palatino" pitchFamily="2" charset="77"/>
              </a:rPr>
              <a:t>Dr. Petra Rivera-Rideau</a:t>
            </a:r>
          </a:p>
        </p:txBody>
      </p:sp>
      <p:sp>
        <p:nvSpPr>
          <p:cNvPr id="61" name="Rectangle 51">
            <a:extLst>
              <a:ext uri="{FF2B5EF4-FFF2-40B4-BE49-F238E27FC236}">
                <a16:creationId xmlns:a16="http://schemas.microsoft.com/office/drawing/2014/main" id="{EFAE329F-2E13-4450-8F88-638F24BEF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86AF80-3B7F-C645-80A9-7CCBF0768EB6}"/>
              </a:ext>
            </a:extLst>
          </p:cNvPr>
          <p:cNvSpPr>
            <a:spLocks noGrp="1"/>
          </p:cNvSpPr>
          <p:nvPr>
            <p:ph idx="1"/>
          </p:nvPr>
        </p:nvSpPr>
        <p:spPr>
          <a:xfrm>
            <a:off x="241540" y="2572718"/>
            <a:ext cx="6250700" cy="3900855"/>
          </a:xfrm>
        </p:spPr>
        <p:txBody>
          <a:bodyPr>
            <a:normAutofit lnSpcReduction="10000"/>
          </a:bodyPr>
          <a:lstStyle/>
          <a:p>
            <a:pPr marL="0" indent="0" algn="just">
              <a:buNone/>
            </a:pPr>
            <a:r>
              <a:rPr lang="en-US" sz="1800" dirty="0">
                <a:latin typeface="Palatino" pitchFamily="2" charset="77"/>
                <a:ea typeface="Palatino" pitchFamily="2" charset="77"/>
              </a:rPr>
              <a:t>“One of the things that makes reggaetón interesting to me is how it provokes such extreme responses. There are whole internet sites, for example, dedicated to hating reggaetón. But beyond that, I think that, at least in Puerto Rico, part of the attention reggaetón has received from legislators and policy makers is not really about the music itself as much as it is about underlying anxieties about race, especially Blackness, and class issues … </a:t>
            </a:r>
            <a:r>
              <a:rPr lang="en-US" sz="1800" b="1" dirty="0">
                <a:latin typeface="Palatino" pitchFamily="2" charset="77"/>
                <a:ea typeface="Palatino" pitchFamily="2" charset="77"/>
              </a:rPr>
              <a:t>Reggaetón is, of course, party music. But it also brought to the fore issues like racial discrimination and problems facing poor urban communities on the island </a:t>
            </a:r>
            <a:r>
              <a:rPr lang="en-US" sz="1800" dirty="0">
                <a:latin typeface="Palatino" pitchFamily="2" charset="77"/>
                <a:ea typeface="Palatino" pitchFamily="2" charset="77"/>
              </a:rPr>
              <a:t>in ways that really challenged a lot of the dominant narratives about … what being Puerto Rican means.”</a:t>
            </a:r>
          </a:p>
          <a:p>
            <a:pPr marL="0" indent="0">
              <a:buNone/>
            </a:pPr>
            <a:r>
              <a:rPr lang="en-US" sz="1800" dirty="0">
                <a:latin typeface="Palatino" pitchFamily="2" charset="77"/>
                <a:ea typeface="Palatino" pitchFamily="2" charset="77"/>
              </a:rPr>
              <a:t>Source: </a:t>
            </a:r>
            <a:r>
              <a:rPr lang="en-US" sz="1800" dirty="0">
                <a:latin typeface="Palatino" pitchFamily="2" charset="77"/>
                <a:ea typeface="Palatino" pitchFamily="2" charset="77"/>
                <a:hlinkClick r:id="rId5"/>
              </a:rPr>
              <a:t>https://remezcla.com/features/music/new-book-remixing-reggaeton-racial-politics/</a:t>
            </a:r>
            <a:endParaRPr lang="en-US" sz="1800" dirty="0">
              <a:latin typeface="Palatino" pitchFamily="2" charset="77"/>
              <a:ea typeface="Palatino" pitchFamily="2" charset="77"/>
            </a:endParaRPr>
          </a:p>
        </p:txBody>
      </p:sp>
      <p:pic>
        <p:nvPicPr>
          <p:cNvPr id="5" name="Picture 4" descr="A person standing on a stage&#10;&#10;Description automatically generated">
            <a:extLst>
              <a:ext uri="{FF2B5EF4-FFF2-40B4-BE49-F238E27FC236}">
                <a16:creationId xmlns:a16="http://schemas.microsoft.com/office/drawing/2014/main" id="{82250A98-A13B-D047-A19E-192FE5B6A327}"/>
              </a:ext>
            </a:extLst>
          </p:cNvPr>
          <p:cNvPicPr>
            <a:picLocks noChangeAspect="1"/>
          </p:cNvPicPr>
          <p:nvPr/>
        </p:nvPicPr>
        <p:blipFill rotWithShape="1">
          <a:blip r:embed="rId6"/>
          <a:srcRect l="1153" r="3054" b="1"/>
          <a:stretch/>
        </p:blipFill>
        <p:spPr>
          <a:xfrm>
            <a:off x="6729996" y="1375241"/>
            <a:ext cx="2616961" cy="4092682"/>
          </a:xfrm>
          <a:prstGeom prst="rect">
            <a:avLst/>
          </a:prstGeom>
        </p:spPr>
      </p:pic>
      <p:sp>
        <p:nvSpPr>
          <p:cNvPr id="62" name="Rectangle 53">
            <a:extLst>
              <a:ext uri="{FF2B5EF4-FFF2-40B4-BE49-F238E27FC236}">
                <a16:creationId xmlns:a16="http://schemas.microsoft.com/office/drawing/2014/main" id="{7CDAE572-4215-4318-ACCC-E1F662DA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hat&#10;&#10;Description automatically generated">
            <a:extLst>
              <a:ext uri="{FF2B5EF4-FFF2-40B4-BE49-F238E27FC236}">
                <a16:creationId xmlns:a16="http://schemas.microsoft.com/office/drawing/2014/main" id="{A7CF4A98-AD5D-0B4A-B86A-1CF49F4BD276}"/>
              </a:ext>
            </a:extLst>
          </p:cNvPr>
          <p:cNvPicPr>
            <a:picLocks noChangeAspect="1"/>
          </p:cNvPicPr>
          <p:nvPr/>
        </p:nvPicPr>
        <p:blipFill rotWithShape="1">
          <a:blip r:embed="rId7"/>
          <a:srcRect l="3553" r="-2" b="-2"/>
          <a:stretch/>
        </p:blipFill>
        <p:spPr>
          <a:xfrm>
            <a:off x="9865266" y="340267"/>
            <a:ext cx="1934718" cy="1760254"/>
          </a:xfrm>
          <a:prstGeom prst="rect">
            <a:avLst/>
          </a:prstGeom>
        </p:spPr>
      </p:pic>
      <p:pic>
        <p:nvPicPr>
          <p:cNvPr id="6" name="Picture 5" descr="A person standing posing for the camera&#10;&#10;Description automatically generated">
            <a:extLst>
              <a:ext uri="{FF2B5EF4-FFF2-40B4-BE49-F238E27FC236}">
                <a16:creationId xmlns:a16="http://schemas.microsoft.com/office/drawing/2014/main" id="{F001AB18-E287-D86C-5052-79F91E5A133A}"/>
              </a:ext>
            </a:extLst>
          </p:cNvPr>
          <p:cNvPicPr>
            <a:picLocks noChangeAspect="1"/>
          </p:cNvPicPr>
          <p:nvPr/>
        </p:nvPicPr>
        <p:blipFill rotWithShape="1">
          <a:blip r:embed="rId8"/>
          <a:srcRect r="17292"/>
          <a:stretch/>
        </p:blipFill>
        <p:spPr>
          <a:xfrm>
            <a:off x="9734757" y="2511363"/>
            <a:ext cx="2187320" cy="1990078"/>
          </a:xfrm>
          <a:prstGeom prst="rect">
            <a:avLst/>
          </a:prstGeom>
        </p:spPr>
      </p:pic>
      <p:pic>
        <p:nvPicPr>
          <p:cNvPr id="8" name="Picture 7" descr="A person standing in front of a crowd&#10;&#10;Description automatically generated">
            <a:extLst>
              <a:ext uri="{FF2B5EF4-FFF2-40B4-BE49-F238E27FC236}">
                <a16:creationId xmlns:a16="http://schemas.microsoft.com/office/drawing/2014/main" id="{481642A5-5B88-0AFC-9C85-312A86DC7F05}"/>
              </a:ext>
            </a:extLst>
          </p:cNvPr>
          <p:cNvPicPr>
            <a:picLocks noChangeAspect="1"/>
          </p:cNvPicPr>
          <p:nvPr/>
        </p:nvPicPr>
        <p:blipFill rotWithShape="1">
          <a:blip r:embed="rId9"/>
          <a:srcRect l="10442" r="16191" b="-1"/>
          <a:stretch/>
        </p:blipFill>
        <p:spPr>
          <a:xfrm>
            <a:off x="9971183" y="4849782"/>
            <a:ext cx="1828801" cy="1663888"/>
          </a:xfrm>
          <a:prstGeom prst="rect">
            <a:avLst/>
          </a:prstGeom>
        </p:spPr>
      </p:pic>
      <p:sp>
        <p:nvSpPr>
          <p:cNvPr id="9" name="TextBox 8">
            <a:extLst>
              <a:ext uri="{FF2B5EF4-FFF2-40B4-BE49-F238E27FC236}">
                <a16:creationId xmlns:a16="http://schemas.microsoft.com/office/drawing/2014/main" id="{8470129D-3227-BE81-F045-319BF6E1B035}"/>
              </a:ext>
            </a:extLst>
          </p:cNvPr>
          <p:cNvSpPr txBox="1"/>
          <p:nvPr/>
        </p:nvSpPr>
        <p:spPr>
          <a:xfrm>
            <a:off x="9865266" y="2084479"/>
            <a:ext cx="2056811" cy="369332"/>
          </a:xfrm>
          <a:prstGeom prst="rect">
            <a:avLst/>
          </a:prstGeom>
          <a:noFill/>
        </p:spPr>
        <p:txBody>
          <a:bodyPr wrap="square" rtlCol="0">
            <a:spAutoFit/>
          </a:bodyPr>
          <a:lstStyle/>
          <a:p>
            <a:r>
              <a:rPr lang="en-US" dirty="0" err="1"/>
              <a:t>Tego</a:t>
            </a:r>
            <a:r>
              <a:rPr lang="en-US" dirty="0"/>
              <a:t> Calderón</a:t>
            </a:r>
          </a:p>
        </p:txBody>
      </p:sp>
      <p:sp>
        <p:nvSpPr>
          <p:cNvPr id="10" name="TextBox 9">
            <a:extLst>
              <a:ext uri="{FF2B5EF4-FFF2-40B4-BE49-F238E27FC236}">
                <a16:creationId xmlns:a16="http://schemas.microsoft.com/office/drawing/2014/main" id="{3BA8C421-3385-068A-D82E-D55D676359EB}"/>
              </a:ext>
            </a:extLst>
          </p:cNvPr>
          <p:cNvSpPr txBox="1"/>
          <p:nvPr/>
        </p:nvSpPr>
        <p:spPr>
          <a:xfrm>
            <a:off x="9893649" y="4485399"/>
            <a:ext cx="2056811" cy="369332"/>
          </a:xfrm>
          <a:prstGeom prst="rect">
            <a:avLst/>
          </a:prstGeom>
          <a:noFill/>
        </p:spPr>
        <p:txBody>
          <a:bodyPr wrap="square" rtlCol="0">
            <a:spAutoFit/>
          </a:bodyPr>
          <a:lstStyle/>
          <a:p>
            <a:r>
              <a:rPr lang="en-US" dirty="0"/>
              <a:t>El General</a:t>
            </a:r>
          </a:p>
        </p:txBody>
      </p:sp>
      <p:sp>
        <p:nvSpPr>
          <p:cNvPr id="11" name="TextBox 10">
            <a:extLst>
              <a:ext uri="{FF2B5EF4-FFF2-40B4-BE49-F238E27FC236}">
                <a16:creationId xmlns:a16="http://schemas.microsoft.com/office/drawing/2014/main" id="{20F5C928-0511-8608-5AA7-179FE8068745}"/>
              </a:ext>
            </a:extLst>
          </p:cNvPr>
          <p:cNvSpPr txBox="1"/>
          <p:nvPr/>
        </p:nvSpPr>
        <p:spPr>
          <a:xfrm>
            <a:off x="10075753" y="6482757"/>
            <a:ext cx="2056811" cy="369332"/>
          </a:xfrm>
          <a:prstGeom prst="rect">
            <a:avLst/>
          </a:prstGeom>
          <a:noFill/>
        </p:spPr>
        <p:txBody>
          <a:bodyPr wrap="square" rtlCol="0">
            <a:spAutoFit/>
          </a:bodyPr>
          <a:lstStyle/>
          <a:p>
            <a:r>
              <a:rPr lang="en-US" dirty="0"/>
              <a:t>N.O.R.E.</a:t>
            </a:r>
          </a:p>
        </p:txBody>
      </p:sp>
    </p:spTree>
    <p:extLst>
      <p:ext uri="{BB962C8B-B14F-4D97-AF65-F5344CB8AC3E}">
        <p14:creationId xmlns:p14="http://schemas.microsoft.com/office/powerpoint/2010/main" val="195239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D5519DD0-2E04-8F47-8CDD-2443C1DECF6C}"/>
              </a:ext>
            </a:extLst>
          </p:cNvPr>
          <p:cNvPicPr>
            <a:picLocks noChangeAspect="1"/>
          </p:cNvPicPr>
          <p:nvPr/>
        </p:nvPicPr>
        <p:blipFill rotWithShape="1">
          <a:blip r:embed="rId3"/>
          <a:srcRect l="444"/>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749D9AA-079D-0141-B74F-EA93CFCEA16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latin typeface="Palatino" pitchFamily="2" charset="77"/>
                <a:ea typeface="Palatino" pitchFamily="2" charset="77"/>
              </a:rPr>
              <a:t>La </a:t>
            </a:r>
            <a:r>
              <a:rPr lang="en-US" sz="4000" dirty="0" err="1">
                <a:latin typeface="Palatino" pitchFamily="2" charset="77"/>
                <a:ea typeface="Palatino" pitchFamily="2" charset="77"/>
              </a:rPr>
              <a:t>Gata</a:t>
            </a:r>
            <a:endParaRPr lang="en-US" sz="4000"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EE4251DF-BF1C-1847-BB66-8749F2B156F3}"/>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dirty="0">
                <a:latin typeface="Palatino" pitchFamily="2" charset="77"/>
                <a:ea typeface="Palatino" pitchFamily="2" charset="77"/>
                <a:hlinkClick r:id="rId4"/>
              </a:rPr>
              <a:t>https://youtu.be/iTY6G0gYAQw</a:t>
            </a:r>
            <a:r>
              <a:rPr lang="en-US" sz="2000" dirty="0">
                <a:latin typeface="Palatino" pitchFamily="2" charset="77"/>
                <a:ea typeface="Palatino" pitchFamily="2" charset="77"/>
              </a:rPr>
              <a:t> </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9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A8E6CDA-6794-8F4E-9CF5-254C4EBF38A6}"/>
              </a:ext>
            </a:extLst>
          </p:cNvPr>
          <p:cNvSpPr>
            <a:spLocks noGrp="1"/>
          </p:cNvSpPr>
          <p:nvPr>
            <p:ph type="title"/>
          </p:nvPr>
        </p:nvSpPr>
        <p:spPr>
          <a:xfrm>
            <a:off x="958506" y="800392"/>
            <a:ext cx="10264697" cy="1212102"/>
          </a:xfrm>
        </p:spPr>
        <p:txBody>
          <a:bodyPr>
            <a:normAutofit/>
          </a:bodyPr>
          <a:lstStyle/>
          <a:p>
            <a:r>
              <a:rPr lang="en-US" sz="4000">
                <a:solidFill>
                  <a:srgbClr val="FFFFFF"/>
                </a:solidFill>
                <a:latin typeface="Palatino" pitchFamily="2" charset="77"/>
                <a:ea typeface="Palatino" pitchFamily="2" charset="77"/>
              </a:rPr>
              <a:t>Group Discussion</a:t>
            </a:r>
          </a:p>
        </p:txBody>
      </p:sp>
      <p:sp>
        <p:nvSpPr>
          <p:cNvPr id="3" name="Content Placeholder 2">
            <a:extLst>
              <a:ext uri="{FF2B5EF4-FFF2-40B4-BE49-F238E27FC236}">
                <a16:creationId xmlns:a16="http://schemas.microsoft.com/office/drawing/2014/main" id="{759F274C-67CC-4F47-B955-1E4AA27C22EB}"/>
              </a:ext>
            </a:extLst>
          </p:cNvPr>
          <p:cNvSpPr>
            <a:spLocks noGrp="1"/>
          </p:cNvSpPr>
          <p:nvPr>
            <p:ph idx="1"/>
          </p:nvPr>
        </p:nvSpPr>
        <p:spPr>
          <a:xfrm>
            <a:off x="1367624" y="2490436"/>
            <a:ext cx="9708995" cy="3567173"/>
          </a:xfrm>
        </p:spPr>
        <p:txBody>
          <a:bodyPr anchor="ctr">
            <a:normAutofit fontScale="92500"/>
          </a:bodyPr>
          <a:lstStyle/>
          <a:p>
            <a:pPr>
              <a:buFont typeface="Wingdings" pitchFamily="2" charset="2"/>
              <a:buChar char="Ø"/>
            </a:pPr>
            <a:r>
              <a:rPr lang="en-US" sz="2400" dirty="0">
                <a:latin typeface="Palatino" pitchFamily="2" charset="77"/>
                <a:ea typeface="Palatino" pitchFamily="2" charset="77"/>
              </a:rPr>
              <a:t>We just summarized together Malone’s essay. We can see the Black roots of Latin music, and also, the history of reggaeton and of trap music.</a:t>
            </a:r>
          </a:p>
          <a:p>
            <a:pPr>
              <a:buFont typeface="Wingdings" pitchFamily="2" charset="2"/>
              <a:buChar char="Ø"/>
            </a:pPr>
            <a:r>
              <a:rPr lang="en-US" sz="2400" dirty="0">
                <a:latin typeface="Palatino" pitchFamily="2" charset="77"/>
                <a:ea typeface="Palatino" pitchFamily="2" charset="77"/>
              </a:rPr>
              <a:t>What is reggaeton? Where did it come from?</a:t>
            </a:r>
          </a:p>
          <a:p>
            <a:pPr>
              <a:buFont typeface="Wingdings" pitchFamily="2" charset="2"/>
              <a:buChar char="Ø"/>
            </a:pPr>
            <a:r>
              <a:rPr lang="en-US" sz="2400" dirty="0">
                <a:latin typeface="Palatino" pitchFamily="2" charset="77"/>
                <a:ea typeface="Palatino" pitchFamily="2" charset="77"/>
              </a:rPr>
              <a:t>What is Latin trap music?</a:t>
            </a:r>
          </a:p>
          <a:p>
            <a:pPr>
              <a:buFont typeface="Wingdings" pitchFamily="2" charset="2"/>
              <a:buChar char="Ø"/>
            </a:pPr>
            <a:r>
              <a:rPr lang="en-US" sz="2400" dirty="0">
                <a:latin typeface="Palatino" pitchFamily="2" charset="77"/>
                <a:ea typeface="Palatino" pitchFamily="2" charset="77"/>
              </a:rPr>
              <a:t>What does Malone argue needs to happen to Latin trap in order for it to be seen and honored as it should be? </a:t>
            </a:r>
          </a:p>
          <a:p>
            <a:pPr>
              <a:buFont typeface="Wingdings" pitchFamily="2" charset="2"/>
              <a:buChar char="Ø"/>
            </a:pPr>
            <a:r>
              <a:rPr lang="en-US" sz="2400" dirty="0">
                <a:latin typeface="Palatino" pitchFamily="2" charset="77"/>
                <a:ea typeface="Palatino" pitchFamily="2" charset="77"/>
              </a:rPr>
              <a:t>What do you all think about music as a space to raise awareness? </a:t>
            </a:r>
          </a:p>
          <a:p>
            <a:pPr>
              <a:buFont typeface="Wingdings" pitchFamily="2" charset="2"/>
              <a:buChar char="Ø"/>
            </a:pPr>
            <a:r>
              <a:rPr lang="en-US" sz="2400" dirty="0">
                <a:latin typeface="Palatino" pitchFamily="2" charset="77"/>
                <a:ea typeface="Palatino" pitchFamily="2" charset="77"/>
              </a:rPr>
              <a:t>Why do you think Malone wrote this essay? What was she </a:t>
            </a:r>
            <a:r>
              <a:rPr lang="en-US" sz="2400">
                <a:latin typeface="Palatino" pitchFamily="2" charset="77"/>
                <a:ea typeface="Palatino" pitchFamily="2" charset="77"/>
              </a:rPr>
              <a:t>responding to?</a:t>
            </a:r>
            <a:endParaRPr lang="en-US" sz="2400" dirty="0">
              <a:latin typeface="Palatino" pitchFamily="2" charset="77"/>
              <a:ea typeface="Palatino" pitchFamily="2" charset="77"/>
            </a:endParaRPr>
          </a:p>
        </p:txBody>
      </p:sp>
    </p:spTree>
    <p:extLst>
      <p:ext uri="{BB962C8B-B14F-4D97-AF65-F5344CB8AC3E}">
        <p14:creationId xmlns:p14="http://schemas.microsoft.com/office/powerpoint/2010/main" val="157547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618</Words>
  <Application>Microsoft Macintosh PowerPoint</Application>
  <PresentationFormat>Widescreen</PresentationFormat>
  <Paragraphs>38</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Helvetica Neue Medium</vt:lpstr>
      <vt:lpstr>Palatino</vt:lpstr>
      <vt:lpstr>Wingdings</vt:lpstr>
      <vt:lpstr>Office Theme</vt:lpstr>
      <vt:lpstr>The Black roots of Latin music </vt:lpstr>
      <vt:lpstr>Is There a Future for Latin Trap Music? An essay  by  Gloria Malone</vt:lpstr>
      <vt:lpstr>Su tarea (your task)</vt:lpstr>
      <vt:lpstr>Este es  DJ Kool Herc, el fundador  del hip hop</vt:lpstr>
      <vt:lpstr>Leonardo ‘Renato’ Aulder, panameño  Es mi chica de los ojos café </vt:lpstr>
      <vt:lpstr>Dr. Petra Rivera-Rideau</vt:lpstr>
      <vt:lpstr>La Gata</vt:lpstr>
      <vt:lpstr>Group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roots of Latin music </dc:title>
  <dc:creator>Gomez, Deborah</dc:creator>
  <cp:lastModifiedBy>Melissa Baralt</cp:lastModifiedBy>
  <cp:revision>8</cp:revision>
  <dcterms:created xsi:type="dcterms:W3CDTF">2020-01-27T02:00:32Z</dcterms:created>
  <dcterms:modified xsi:type="dcterms:W3CDTF">2022-11-29T18:27:27Z</dcterms:modified>
</cp:coreProperties>
</file>